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08788" cy="9940925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66" d="100"/>
          <a:sy n="166" d="100"/>
        </p:scale>
        <p:origin x="120" y="-9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E7D-374A-4C31-BB5D-0620DA84C8A7}" type="datetimeFigureOut">
              <a:rPr lang="da-DK" smtClean="0"/>
              <a:t>11-04-2025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E076-7CF4-427B-BE2B-0C8EFBF375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37995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E7D-374A-4C31-BB5D-0620DA84C8A7}" type="datetimeFigureOut">
              <a:rPr lang="da-DK" smtClean="0"/>
              <a:t>11-04-2025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E076-7CF4-427B-BE2B-0C8EFBF375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78330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E7D-374A-4C31-BB5D-0620DA84C8A7}" type="datetimeFigureOut">
              <a:rPr lang="da-DK" smtClean="0"/>
              <a:t>11-04-2025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E076-7CF4-427B-BE2B-0C8EFBF375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8522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E7D-374A-4C31-BB5D-0620DA84C8A7}" type="datetimeFigureOut">
              <a:rPr lang="da-DK" smtClean="0"/>
              <a:t>11-04-2025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E076-7CF4-427B-BE2B-0C8EFBF375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019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E7D-374A-4C31-BB5D-0620DA84C8A7}" type="datetimeFigureOut">
              <a:rPr lang="da-DK" smtClean="0"/>
              <a:t>11-04-2025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E076-7CF4-427B-BE2B-0C8EFBF375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30468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E7D-374A-4C31-BB5D-0620DA84C8A7}" type="datetimeFigureOut">
              <a:rPr lang="da-DK" smtClean="0"/>
              <a:t>11-04-2025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E076-7CF4-427B-BE2B-0C8EFBF375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23768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E7D-374A-4C31-BB5D-0620DA84C8A7}" type="datetimeFigureOut">
              <a:rPr lang="da-DK" smtClean="0"/>
              <a:t>11-04-2025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E076-7CF4-427B-BE2B-0C8EFBF375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91704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E7D-374A-4C31-BB5D-0620DA84C8A7}" type="datetimeFigureOut">
              <a:rPr lang="da-DK" smtClean="0"/>
              <a:t>11-04-2025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E076-7CF4-427B-BE2B-0C8EFBF375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81528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E7D-374A-4C31-BB5D-0620DA84C8A7}" type="datetimeFigureOut">
              <a:rPr lang="da-DK" smtClean="0"/>
              <a:t>11-04-2025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E076-7CF4-427B-BE2B-0C8EFBF375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70560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E7D-374A-4C31-BB5D-0620DA84C8A7}" type="datetimeFigureOut">
              <a:rPr lang="da-DK" smtClean="0"/>
              <a:t>11-04-2025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E076-7CF4-427B-BE2B-0C8EFBF375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182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E7D-374A-4C31-BB5D-0620DA84C8A7}" type="datetimeFigureOut">
              <a:rPr lang="da-DK" smtClean="0"/>
              <a:t>11-04-2025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2E076-7CF4-427B-BE2B-0C8EFBF375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84817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80E7D-374A-4C31-BB5D-0620DA84C8A7}" type="datetimeFigureOut">
              <a:rPr lang="da-DK" smtClean="0"/>
              <a:t>11-04-2025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2E076-7CF4-427B-BE2B-0C8EFBF375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19869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ruppe 65">
            <a:extLst>
              <a:ext uri="{FF2B5EF4-FFF2-40B4-BE49-F238E27FC236}">
                <a16:creationId xmlns:a16="http://schemas.microsoft.com/office/drawing/2014/main" id="{1876E93D-046B-48A8-909B-ED0E061F5218}"/>
              </a:ext>
            </a:extLst>
          </p:cNvPr>
          <p:cNvGrpSpPr/>
          <p:nvPr/>
        </p:nvGrpSpPr>
        <p:grpSpPr>
          <a:xfrm>
            <a:off x="1300219" y="1103145"/>
            <a:ext cx="10460186" cy="5613705"/>
            <a:chOff x="1300219" y="1103145"/>
            <a:chExt cx="10460186" cy="5613705"/>
          </a:xfrm>
        </p:grpSpPr>
        <p:sp>
          <p:nvSpPr>
            <p:cNvPr id="14" name="Kombinationstegning: figur 13">
              <a:extLst>
                <a:ext uri="{FF2B5EF4-FFF2-40B4-BE49-F238E27FC236}">
                  <a16:creationId xmlns:a16="http://schemas.microsoft.com/office/drawing/2014/main" id="{A71819A6-3764-42DB-AA50-52D37840B7FF}"/>
                </a:ext>
              </a:extLst>
            </p:cNvPr>
            <p:cNvSpPr/>
            <p:nvPr/>
          </p:nvSpPr>
          <p:spPr>
            <a:xfrm>
              <a:off x="4662578" y="1543118"/>
              <a:ext cx="2667759" cy="32602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326020"/>
                  </a:lnTo>
                  <a:lnTo>
                    <a:pt x="2667759" y="326020"/>
                  </a:ln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Kombinationstegning: figur 14">
              <a:extLst>
                <a:ext uri="{FF2B5EF4-FFF2-40B4-BE49-F238E27FC236}">
                  <a16:creationId xmlns:a16="http://schemas.microsoft.com/office/drawing/2014/main" id="{4CA12EDD-CD5D-4105-BEBC-B066A0636B4C}"/>
                </a:ext>
              </a:extLst>
            </p:cNvPr>
            <p:cNvSpPr/>
            <p:nvPr/>
          </p:nvSpPr>
          <p:spPr>
            <a:xfrm>
              <a:off x="4227955" y="1543118"/>
              <a:ext cx="434623" cy="41144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34623" y="0"/>
                  </a:moveTo>
                  <a:lnTo>
                    <a:pt x="0" y="411440"/>
                  </a:ln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Kombinationstegning: figur 15">
              <a:extLst>
                <a:ext uri="{FF2B5EF4-FFF2-40B4-BE49-F238E27FC236}">
                  <a16:creationId xmlns:a16="http://schemas.microsoft.com/office/drawing/2014/main" id="{D62B6AD6-2CC6-496D-A668-D32037A77177}"/>
                </a:ext>
              </a:extLst>
            </p:cNvPr>
            <p:cNvSpPr/>
            <p:nvPr/>
          </p:nvSpPr>
          <p:spPr>
            <a:xfrm>
              <a:off x="4662578" y="1127295"/>
              <a:ext cx="6301933" cy="41582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415823"/>
                  </a:moveTo>
                  <a:lnTo>
                    <a:pt x="6301933" y="0"/>
                  </a:ln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Kombinationstegning: figur 16">
              <a:extLst>
                <a:ext uri="{FF2B5EF4-FFF2-40B4-BE49-F238E27FC236}">
                  <a16:creationId xmlns:a16="http://schemas.microsoft.com/office/drawing/2014/main" id="{7CC6CE11-2653-495E-911C-57B285A56CCE}"/>
                </a:ext>
              </a:extLst>
            </p:cNvPr>
            <p:cNvSpPr/>
            <p:nvPr/>
          </p:nvSpPr>
          <p:spPr>
            <a:xfrm>
              <a:off x="4662578" y="1543118"/>
              <a:ext cx="1115274" cy="98513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892736"/>
                  </a:lnTo>
                  <a:lnTo>
                    <a:pt x="1115274" y="892736"/>
                  </a:lnTo>
                  <a:lnTo>
                    <a:pt x="1115274" y="985130"/>
                  </a:ln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Kombinationstegning: figur 18">
              <a:extLst>
                <a:ext uri="{FF2B5EF4-FFF2-40B4-BE49-F238E27FC236}">
                  <a16:creationId xmlns:a16="http://schemas.microsoft.com/office/drawing/2014/main" id="{93348336-146A-40E0-9B21-E43FBFBC53BD}"/>
                </a:ext>
              </a:extLst>
            </p:cNvPr>
            <p:cNvSpPr/>
            <p:nvPr/>
          </p:nvSpPr>
          <p:spPr>
            <a:xfrm>
              <a:off x="3493864" y="4430697"/>
              <a:ext cx="3055701" cy="64877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648775"/>
                  </a:lnTo>
                  <a:lnTo>
                    <a:pt x="3055701" y="648775"/>
                  </a:ln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Kombinationstegning: figur 20">
              <a:extLst>
                <a:ext uri="{FF2B5EF4-FFF2-40B4-BE49-F238E27FC236}">
                  <a16:creationId xmlns:a16="http://schemas.microsoft.com/office/drawing/2014/main" id="{7A234396-0B10-459E-A10E-90A6C669A019}"/>
                </a:ext>
              </a:extLst>
            </p:cNvPr>
            <p:cNvSpPr/>
            <p:nvPr/>
          </p:nvSpPr>
          <p:spPr>
            <a:xfrm>
              <a:off x="3493864" y="4430697"/>
              <a:ext cx="7330506" cy="2066166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2066166"/>
                  </a:lnTo>
                  <a:lnTo>
                    <a:pt x="7330506" y="2066166"/>
                  </a:ln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Kombinationstegning: figur 21">
              <a:extLst>
                <a:ext uri="{FF2B5EF4-FFF2-40B4-BE49-F238E27FC236}">
                  <a16:creationId xmlns:a16="http://schemas.microsoft.com/office/drawing/2014/main" id="{68B83B4D-DE05-4DBB-B69D-0CD9B1241336}"/>
                </a:ext>
              </a:extLst>
            </p:cNvPr>
            <p:cNvSpPr/>
            <p:nvPr/>
          </p:nvSpPr>
          <p:spPr>
            <a:xfrm>
              <a:off x="3080782" y="4430697"/>
              <a:ext cx="413081" cy="64619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13081" y="0"/>
                  </a:moveTo>
                  <a:lnTo>
                    <a:pt x="0" y="646192"/>
                  </a:ln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Kombinationstegning: figur 22">
              <a:extLst>
                <a:ext uri="{FF2B5EF4-FFF2-40B4-BE49-F238E27FC236}">
                  <a16:creationId xmlns:a16="http://schemas.microsoft.com/office/drawing/2014/main" id="{8DD5A111-710F-476C-AE2C-EA919052D6CB}"/>
                </a:ext>
              </a:extLst>
            </p:cNvPr>
            <p:cNvSpPr/>
            <p:nvPr/>
          </p:nvSpPr>
          <p:spPr>
            <a:xfrm>
              <a:off x="5165339" y="3770438"/>
              <a:ext cx="5660861" cy="842456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5660861" y="842456"/>
                  </a:moveTo>
                  <a:lnTo>
                    <a:pt x="0" y="0"/>
                  </a:ln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Kombinationstegning: figur 23">
              <a:extLst>
                <a:ext uri="{FF2B5EF4-FFF2-40B4-BE49-F238E27FC236}">
                  <a16:creationId xmlns:a16="http://schemas.microsoft.com/office/drawing/2014/main" id="{E96C7983-6B77-4CC8-A03A-CD6FC63E0D22}"/>
                </a:ext>
              </a:extLst>
            </p:cNvPr>
            <p:cNvSpPr/>
            <p:nvPr/>
          </p:nvSpPr>
          <p:spPr>
            <a:xfrm>
              <a:off x="4662578" y="1543118"/>
              <a:ext cx="6163623" cy="2164223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2071829"/>
                  </a:lnTo>
                  <a:lnTo>
                    <a:pt x="6163623" y="2071829"/>
                  </a:lnTo>
                  <a:lnTo>
                    <a:pt x="6163623" y="2164223"/>
                  </a:ln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Kombinationstegning: figur 25">
              <a:extLst>
                <a:ext uri="{FF2B5EF4-FFF2-40B4-BE49-F238E27FC236}">
                  <a16:creationId xmlns:a16="http://schemas.microsoft.com/office/drawing/2014/main" id="{12FAE0AC-5CE2-4A4E-BEDD-F6E7DCE083A8}"/>
                </a:ext>
              </a:extLst>
            </p:cNvPr>
            <p:cNvSpPr/>
            <p:nvPr/>
          </p:nvSpPr>
          <p:spPr>
            <a:xfrm>
              <a:off x="1970149" y="3463271"/>
              <a:ext cx="95166" cy="1605024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95166" y="0"/>
                  </a:moveTo>
                  <a:lnTo>
                    <a:pt x="0" y="1605024"/>
                  </a:ln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7" name="Kombinationstegning: figur 26">
              <a:extLst>
                <a:ext uri="{FF2B5EF4-FFF2-40B4-BE49-F238E27FC236}">
                  <a16:creationId xmlns:a16="http://schemas.microsoft.com/office/drawing/2014/main" id="{6CBE655B-A27D-4375-AA6C-BE4613278A7B}"/>
                </a:ext>
              </a:extLst>
            </p:cNvPr>
            <p:cNvSpPr/>
            <p:nvPr/>
          </p:nvSpPr>
          <p:spPr>
            <a:xfrm>
              <a:off x="2417294" y="1543118"/>
              <a:ext cx="2245284" cy="98106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2245284" y="0"/>
                  </a:moveTo>
                  <a:lnTo>
                    <a:pt x="2245284" y="888670"/>
                  </a:lnTo>
                  <a:lnTo>
                    <a:pt x="0" y="888670"/>
                  </a:lnTo>
                  <a:lnTo>
                    <a:pt x="0" y="981065"/>
                  </a:ln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Kombinationstegning: figur 27">
              <a:extLst>
                <a:ext uri="{FF2B5EF4-FFF2-40B4-BE49-F238E27FC236}">
                  <a16:creationId xmlns:a16="http://schemas.microsoft.com/office/drawing/2014/main" id="{97FCC9A6-5611-43F7-BB3F-E9E35EDACCB7}"/>
                </a:ext>
              </a:extLst>
            </p:cNvPr>
            <p:cNvSpPr/>
            <p:nvPr/>
          </p:nvSpPr>
          <p:spPr>
            <a:xfrm>
              <a:off x="1300219" y="1543118"/>
              <a:ext cx="3362358" cy="3311664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3362358" y="0"/>
                  </a:moveTo>
                  <a:lnTo>
                    <a:pt x="3362358" y="3219270"/>
                  </a:lnTo>
                  <a:lnTo>
                    <a:pt x="0" y="3219270"/>
                  </a:lnTo>
                  <a:lnTo>
                    <a:pt x="0" y="3311664"/>
                  </a:lnTo>
                </a:path>
              </a:pathLst>
            </a:custGeom>
            <a:noFill/>
            <a:ln>
              <a:solidFill>
                <a:schemeClr val="bg1"/>
              </a:solidFill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9" name="Kombinationstegning: figur 28">
              <a:extLst>
                <a:ext uri="{FF2B5EF4-FFF2-40B4-BE49-F238E27FC236}">
                  <a16:creationId xmlns:a16="http://schemas.microsoft.com/office/drawing/2014/main" id="{E54DF597-DA19-4767-AFE7-EA77A1C88145}"/>
                </a:ext>
              </a:extLst>
            </p:cNvPr>
            <p:cNvSpPr/>
            <p:nvPr/>
          </p:nvSpPr>
          <p:spPr>
            <a:xfrm>
              <a:off x="4222605" y="1103145"/>
              <a:ext cx="879946" cy="439973"/>
            </a:xfrm>
            <a:custGeom>
              <a:avLst/>
              <a:gdLst>
                <a:gd name="connsiteX0" fmla="*/ 0 w 879946"/>
                <a:gd name="connsiteY0" fmla="*/ 73330 h 439973"/>
                <a:gd name="connsiteX1" fmla="*/ 73330 w 879946"/>
                <a:gd name="connsiteY1" fmla="*/ 0 h 439973"/>
                <a:gd name="connsiteX2" fmla="*/ 806616 w 879946"/>
                <a:gd name="connsiteY2" fmla="*/ 0 h 439973"/>
                <a:gd name="connsiteX3" fmla="*/ 879946 w 879946"/>
                <a:gd name="connsiteY3" fmla="*/ 73330 h 439973"/>
                <a:gd name="connsiteX4" fmla="*/ 879946 w 879946"/>
                <a:gd name="connsiteY4" fmla="*/ 366643 h 439973"/>
                <a:gd name="connsiteX5" fmla="*/ 806616 w 879946"/>
                <a:gd name="connsiteY5" fmla="*/ 439973 h 439973"/>
                <a:gd name="connsiteX6" fmla="*/ 73330 w 879946"/>
                <a:gd name="connsiteY6" fmla="*/ 439973 h 439973"/>
                <a:gd name="connsiteX7" fmla="*/ 0 w 879946"/>
                <a:gd name="connsiteY7" fmla="*/ 366643 h 439973"/>
                <a:gd name="connsiteX8" fmla="*/ 0 w 879946"/>
                <a:gd name="connsiteY8" fmla="*/ 73330 h 4399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79946" h="439973">
                  <a:moveTo>
                    <a:pt x="0" y="73330"/>
                  </a:moveTo>
                  <a:cubicBezTo>
                    <a:pt x="0" y="32831"/>
                    <a:pt x="32831" y="0"/>
                    <a:pt x="73330" y="0"/>
                  </a:cubicBezTo>
                  <a:lnTo>
                    <a:pt x="806616" y="0"/>
                  </a:lnTo>
                  <a:cubicBezTo>
                    <a:pt x="847115" y="0"/>
                    <a:pt x="879946" y="32831"/>
                    <a:pt x="879946" y="73330"/>
                  </a:cubicBezTo>
                  <a:lnTo>
                    <a:pt x="879946" y="366643"/>
                  </a:lnTo>
                  <a:cubicBezTo>
                    <a:pt x="879946" y="407142"/>
                    <a:pt x="847115" y="439973"/>
                    <a:pt x="806616" y="439973"/>
                  </a:cubicBezTo>
                  <a:lnTo>
                    <a:pt x="73330" y="439973"/>
                  </a:lnTo>
                  <a:cubicBezTo>
                    <a:pt x="32831" y="439973"/>
                    <a:pt x="0" y="407142"/>
                    <a:pt x="0" y="366643"/>
                  </a:cubicBezTo>
                  <a:lnTo>
                    <a:pt x="0" y="7333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558" tIns="26558" rIns="26558" bIns="26558" numCol="1" spcCol="1270" anchor="t" anchorCtr="0">
              <a:noAutofit/>
            </a:bodyPr>
            <a:lstStyle/>
            <a:p>
              <a:pPr marL="0" lvl="0" indent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a-DK" sz="800" b="1" kern="1200" dirty="0">
                  <a:solidFill>
                    <a:schemeClr val="tx1"/>
                  </a:solidFill>
                </a:rPr>
                <a:t>Byretspræsident</a:t>
              </a:r>
            </a:p>
            <a:p>
              <a:pPr marL="0" lvl="0" indent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a-DK" sz="800" kern="1200" dirty="0">
                  <a:solidFill>
                    <a:schemeClr val="tx1"/>
                  </a:solidFill>
                </a:rPr>
                <a:t>Trine Poulsen</a:t>
              </a:r>
              <a:endParaRPr lang="da-DK" sz="500" kern="1200" dirty="0">
                <a:solidFill>
                  <a:schemeClr val="tx1"/>
                </a:solidFill>
              </a:endParaRPr>
            </a:p>
          </p:txBody>
        </p:sp>
        <p:sp>
          <p:nvSpPr>
            <p:cNvPr id="37" name="Kombinationstegning: figur 36">
              <a:extLst>
                <a:ext uri="{FF2B5EF4-FFF2-40B4-BE49-F238E27FC236}">
                  <a16:creationId xmlns:a16="http://schemas.microsoft.com/office/drawing/2014/main" id="{AF1FEA4A-A10E-4CDC-A0FC-0D9A954A08F8}"/>
                </a:ext>
              </a:extLst>
            </p:cNvPr>
            <p:cNvSpPr/>
            <p:nvPr/>
          </p:nvSpPr>
          <p:spPr>
            <a:xfrm>
              <a:off x="1970149" y="4844976"/>
              <a:ext cx="879946" cy="446638"/>
            </a:xfrm>
            <a:custGeom>
              <a:avLst/>
              <a:gdLst>
                <a:gd name="connsiteX0" fmla="*/ 0 w 879946"/>
                <a:gd name="connsiteY0" fmla="*/ 74441 h 446638"/>
                <a:gd name="connsiteX1" fmla="*/ 74441 w 879946"/>
                <a:gd name="connsiteY1" fmla="*/ 0 h 446638"/>
                <a:gd name="connsiteX2" fmla="*/ 805505 w 879946"/>
                <a:gd name="connsiteY2" fmla="*/ 0 h 446638"/>
                <a:gd name="connsiteX3" fmla="*/ 879946 w 879946"/>
                <a:gd name="connsiteY3" fmla="*/ 74441 h 446638"/>
                <a:gd name="connsiteX4" fmla="*/ 879946 w 879946"/>
                <a:gd name="connsiteY4" fmla="*/ 372197 h 446638"/>
                <a:gd name="connsiteX5" fmla="*/ 805505 w 879946"/>
                <a:gd name="connsiteY5" fmla="*/ 446638 h 446638"/>
                <a:gd name="connsiteX6" fmla="*/ 74441 w 879946"/>
                <a:gd name="connsiteY6" fmla="*/ 446638 h 446638"/>
                <a:gd name="connsiteX7" fmla="*/ 0 w 879946"/>
                <a:gd name="connsiteY7" fmla="*/ 372197 h 446638"/>
                <a:gd name="connsiteX8" fmla="*/ 0 w 879946"/>
                <a:gd name="connsiteY8" fmla="*/ 74441 h 446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79946" h="446638">
                  <a:moveTo>
                    <a:pt x="0" y="74441"/>
                  </a:moveTo>
                  <a:cubicBezTo>
                    <a:pt x="0" y="33328"/>
                    <a:pt x="33328" y="0"/>
                    <a:pt x="74441" y="0"/>
                  </a:cubicBezTo>
                  <a:lnTo>
                    <a:pt x="805505" y="0"/>
                  </a:lnTo>
                  <a:cubicBezTo>
                    <a:pt x="846618" y="0"/>
                    <a:pt x="879946" y="33328"/>
                    <a:pt x="879946" y="74441"/>
                  </a:cubicBezTo>
                  <a:lnTo>
                    <a:pt x="879946" y="372197"/>
                  </a:lnTo>
                  <a:cubicBezTo>
                    <a:pt x="879946" y="413310"/>
                    <a:pt x="846618" y="446638"/>
                    <a:pt x="805505" y="446638"/>
                  </a:cubicBezTo>
                  <a:lnTo>
                    <a:pt x="74441" y="446638"/>
                  </a:lnTo>
                  <a:cubicBezTo>
                    <a:pt x="33328" y="446638"/>
                    <a:pt x="0" y="413310"/>
                    <a:pt x="0" y="372197"/>
                  </a:cubicBezTo>
                  <a:lnTo>
                    <a:pt x="0" y="74441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883" tIns="26883" rIns="26883" bIns="26883" numCol="1" spcCol="1270" anchor="ctr" anchorCtr="0">
              <a:noAutofit/>
            </a:bodyPr>
            <a:lstStyle/>
            <a:p>
              <a:pPr marL="0" lvl="0" indent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a-DK" sz="800" kern="1200" dirty="0">
                  <a:solidFill>
                    <a:schemeClr val="tx1"/>
                  </a:solidFill>
                </a:rPr>
                <a:t>Administrationen</a:t>
              </a:r>
            </a:p>
          </p:txBody>
        </p:sp>
        <p:sp>
          <p:nvSpPr>
            <p:cNvPr id="41" name="Kombinationstegning: figur 40">
              <a:extLst>
                <a:ext uri="{FF2B5EF4-FFF2-40B4-BE49-F238E27FC236}">
                  <a16:creationId xmlns:a16="http://schemas.microsoft.com/office/drawing/2014/main" id="{FB4CC786-E34F-41CC-91D9-BE4D45E39BC1}"/>
                </a:ext>
              </a:extLst>
            </p:cNvPr>
            <p:cNvSpPr/>
            <p:nvPr/>
          </p:nvSpPr>
          <p:spPr>
            <a:xfrm>
              <a:off x="10439702" y="3707342"/>
              <a:ext cx="772997" cy="905552"/>
            </a:xfrm>
            <a:custGeom>
              <a:avLst/>
              <a:gdLst>
                <a:gd name="connsiteX0" fmla="*/ 0 w 772997"/>
                <a:gd name="connsiteY0" fmla="*/ 128835 h 905552"/>
                <a:gd name="connsiteX1" fmla="*/ 128835 w 772997"/>
                <a:gd name="connsiteY1" fmla="*/ 0 h 905552"/>
                <a:gd name="connsiteX2" fmla="*/ 644162 w 772997"/>
                <a:gd name="connsiteY2" fmla="*/ 0 h 905552"/>
                <a:gd name="connsiteX3" fmla="*/ 772997 w 772997"/>
                <a:gd name="connsiteY3" fmla="*/ 128835 h 905552"/>
                <a:gd name="connsiteX4" fmla="*/ 772997 w 772997"/>
                <a:gd name="connsiteY4" fmla="*/ 776717 h 905552"/>
                <a:gd name="connsiteX5" fmla="*/ 644162 w 772997"/>
                <a:gd name="connsiteY5" fmla="*/ 905552 h 905552"/>
                <a:gd name="connsiteX6" fmla="*/ 128835 w 772997"/>
                <a:gd name="connsiteY6" fmla="*/ 905552 h 905552"/>
                <a:gd name="connsiteX7" fmla="*/ 0 w 772997"/>
                <a:gd name="connsiteY7" fmla="*/ 776717 h 905552"/>
                <a:gd name="connsiteX8" fmla="*/ 0 w 772997"/>
                <a:gd name="connsiteY8" fmla="*/ 128835 h 9055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72997" h="905552">
                  <a:moveTo>
                    <a:pt x="0" y="128835"/>
                  </a:moveTo>
                  <a:cubicBezTo>
                    <a:pt x="0" y="57681"/>
                    <a:pt x="57681" y="0"/>
                    <a:pt x="128835" y="0"/>
                  </a:cubicBezTo>
                  <a:lnTo>
                    <a:pt x="644162" y="0"/>
                  </a:lnTo>
                  <a:cubicBezTo>
                    <a:pt x="715316" y="0"/>
                    <a:pt x="772997" y="57681"/>
                    <a:pt x="772997" y="128835"/>
                  </a:cubicBezTo>
                  <a:lnTo>
                    <a:pt x="772997" y="776717"/>
                  </a:lnTo>
                  <a:cubicBezTo>
                    <a:pt x="772997" y="847871"/>
                    <a:pt x="715316" y="905552"/>
                    <a:pt x="644162" y="905552"/>
                  </a:cubicBezTo>
                  <a:lnTo>
                    <a:pt x="128835" y="905552"/>
                  </a:lnTo>
                  <a:cubicBezTo>
                    <a:pt x="57681" y="905552"/>
                    <a:pt x="0" y="847871"/>
                    <a:pt x="0" y="776717"/>
                  </a:cubicBezTo>
                  <a:lnTo>
                    <a:pt x="0" y="128835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2815" tIns="42815" rIns="42815" bIns="42815" numCol="1" spcCol="1270" anchor="t" anchorCtr="0">
              <a:noAutofit/>
            </a:bodyPr>
            <a:lstStyle/>
            <a:p>
              <a:pPr marL="0" lvl="0" indent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da-DK" sz="800" b="1" kern="1200" dirty="0">
                <a:solidFill>
                  <a:schemeClr val="tx1"/>
                </a:solidFill>
              </a:endParaRPr>
            </a:p>
          </p:txBody>
        </p:sp>
        <p:sp>
          <p:nvSpPr>
            <p:cNvPr id="42" name="Kombinationstegning: figur 41">
              <a:extLst>
                <a:ext uri="{FF2B5EF4-FFF2-40B4-BE49-F238E27FC236}">
                  <a16:creationId xmlns:a16="http://schemas.microsoft.com/office/drawing/2014/main" id="{A875D8FA-284B-4FE2-AF84-C382A60D8BC0}"/>
                </a:ext>
              </a:extLst>
            </p:cNvPr>
            <p:cNvSpPr/>
            <p:nvPr/>
          </p:nvSpPr>
          <p:spPr>
            <a:xfrm>
              <a:off x="3075995" y="3770438"/>
              <a:ext cx="4178688" cy="660258"/>
            </a:xfrm>
            <a:custGeom>
              <a:avLst/>
              <a:gdLst>
                <a:gd name="connsiteX0" fmla="*/ 0 w 4178688"/>
                <a:gd name="connsiteY0" fmla="*/ 110045 h 660258"/>
                <a:gd name="connsiteX1" fmla="*/ 110045 w 4178688"/>
                <a:gd name="connsiteY1" fmla="*/ 0 h 660258"/>
                <a:gd name="connsiteX2" fmla="*/ 4068643 w 4178688"/>
                <a:gd name="connsiteY2" fmla="*/ 0 h 660258"/>
                <a:gd name="connsiteX3" fmla="*/ 4178688 w 4178688"/>
                <a:gd name="connsiteY3" fmla="*/ 110045 h 660258"/>
                <a:gd name="connsiteX4" fmla="*/ 4178688 w 4178688"/>
                <a:gd name="connsiteY4" fmla="*/ 550213 h 660258"/>
                <a:gd name="connsiteX5" fmla="*/ 4068643 w 4178688"/>
                <a:gd name="connsiteY5" fmla="*/ 660258 h 660258"/>
                <a:gd name="connsiteX6" fmla="*/ 110045 w 4178688"/>
                <a:gd name="connsiteY6" fmla="*/ 660258 h 660258"/>
                <a:gd name="connsiteX7" fmla="*/ 0 w 4178688"/>
                <a:gd name="connsiteY7" fmla="*/ 550213 h 660258"/>
                <a:gd name="connsiteX8" fmla="*/ 0 w 4178688"/>
                <a:gd name="connsiteY8" fmla="*/ 110045 h 6602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78688" h="660258">
                  <a:moveTo>
                    <a:pt x="0" y="110045"/>
                  </a:moveTo>
                  <a:cubicBezTo>
                    <a:pt x="0" y="49269"/>
                    <a:pt x="49269" y="0"/>
                    <a:pt x="110045" y="0"/>
                  </a:cubicBezTo>
                  <a:lnTo>
                    <a:pt x="4068643" y="0"/>
                  </a:lnTo>
                  <a:cubicBezTo>
                    <a:pt x="4129419" y="0"/>
                    <a:pt x="4178688" y="49269"/>
                    <a:pt x="4178688" y="110045"/>
                  </a:cubicBezTo>
                  <a:lnTo>
                    <a:pt x="4178688" y="550213"/>
                  </a:lnTo>
                  <a:cubicBezTo>
                    <a:pt x="4178688" y="610989"/>
                    <a:pt x="4129419" y="660258"/>
                    <a:pt x="4068643" y="660258"/>
                  </a:cubicBezTo>
                  <a:lnTo>
                    <a:pt x="110045" y="660258"/>
                  </a:lnTo>
                  <a:cubicBezTo>
                    <a:pt x="49269" y="660258"/>
                    <a:pt x="0" y="610989"/>
                    <a:pt x="0" y="550213"/>
                  </a:cubicBezTo>
                  <a:lnTo>
                    <a:pt x="0" y="110045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7311" tIns="37311" rIns="37311" bIns="37311" numCol="1" spcCol="1270" anchor="ctr" anchorCtr="0">
              <a:noAutofit/>
            </a:bodyPr>
            <a:lstStyle/>
            <a:p>
              <a:pPr marL="0" lvl="0" indent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da-DK" sz="800" b="0" kern="1200" dirty="0">
                <a:solidFill>
                  <a:schemeClr val="tx1"/>
                </a:solidFill>
              </a:endParaRPr>
            </a:p>
            <a:p>
              <a:pPr marL="0" lvl="0" indent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da-DK" sz="800" b="0" kern="1200" dirty="0">
                <a:solidFill>
                  <a:schemeClr val="tx1"/>
                </a:solidFill>
              </a:endParaRPr>
            </a:p>
          </p:txBody>
        </p:sp>
        <p:sp>
          <p:nvSpPr>
            <p:cNvPr id="43" name="Kombinationstegning: figur 42">
              <a:extLst>
                <a:ext uri="{FF2B5EF4-FFF2-40B4-BE49-F238E27FC236}">
                  <a16:creationId xmlns:a16="http://schemas.microsoft.com/office/drawing/2014/main" id="{5FD8B7CE-8E82-4C82-8B12-352625FF1E9B}"/>
                </a:ext>
              </a:extLst>
            </p:cNvPr>
            <p:cNvSpPr/>
            <p:nvPr/>
          </p:nvSpPr>
          <p:spPr>
            <a:xfrm>
              <a:off x="3080782" y="4856904"/>
              <a:ext cx="879946" cy="439973"/>
            </a:xfrm>
            <a:custGeom>
              <a:avLst/>
              <a:gdLst>
                <a:gd name="connsiteX0" fmla="*/ 0 w 879946"/>
                <a:gd name="connsiteY0" fmla="*/ 73330 h 439973"/>
                <a:gd name="connsiteX1" fmla="*/ 73330 w 879946"/>
                <a:gd name="connsiteY1" fmla="*/ 0 h 439973"/>
                <a:gd name="connsiteX2" fmla="*/ 806616 w 879946"/>
                <a:gd name="connsiteY2" fmla="*/ 0 h 439973"/>
                <a:gd name="connsiteX3" fmla="*/ 879946 w 879946"/>
                <a:gd name="connsiteY3" fmla="*/ 73330 h 439973"/>
                <a:gd name="connsiteX4" fmla="*/ 879946 w 879946"/>
                <a:gd name="connsiteY4" fmla="*/ 366643 h 439973"/>
                <a:gd name="connsiteX5" fmla="*/ 806616 w 879946"/>
                <a:gd name="connsiteY5" fmla="*/ 439973 h 439973"/>
                <a:gd name="connsiteX6" fmla="*/ 73330 w 879946"/>
                <a:gd name="connsiteY6" fmla="*/ 439973 h 439973"/>
                <a:gd name="connsiteX7" fmla="*/ 0 w 879946"/>
                <a:gd name="connsiteY7" fmla="*/ 366643 h 439973"/>
                <a:gd name="connsiteX8" fmla="*/ 0 w 879946"/>
                <a:gd name="connsiteY8" fmla="*/ 73330 h 4399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79946" h="439973">
                  <a:moveTo>
                    <a:pt x="0" y="73330"/>
                  </a:moveTo>
                  <a:cubicBezTo>
                    <a:pt x="0" y="32831"/>
                    <a:pt x="32831" y="0"/>
                    <a:pt x="73330" y="0"/>
                  </a:cubicBezTo>
                  <a:lnTo>
                    <a:pt x="806616" y="0"/>
                  </a:lnTo>
                  <a:cubicBezTo>
                    <a:pt x="847115" y="0"/>
                    <a:pt x="879946" y="32831"/>
                    <a:pt x="879946" y="73330"/>
                  </a:cubicBezTo>
                  <a:lnTo>
                    <a:pt x="879946" y="366643"/>
                  </a:lnTo>
                  <a:cubicBezTo>
                    <a:pt x="879946" y="407142"/>
                    <a:pt x="847115" y="439973"/>
                    <a:pt x="806616" y="439973"/>
                  </a:cubicBezTo>
                  <a:lnTo>
                    <a:pt x="73330" y="439973"/>
                  </a:lnTo>
                  <a:cubicBezTo>
                    <a:pt x="32831" y="439973"/>
                    <a:pt x="0" y="407142"/>
                    <a:pt x="0" y="366643"/>
                  </a:cubicBezTo>
                  <a:lnTo>
                    <a:pt x="0" y="7333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558" tIns="26558" rIns="26558" bIns="26558" numCol="1" spcCol="1270" anchor="ctr" anchorCtr="0">
              <a:noAutofit/>
            </a:bodyPr>
            <a:lstStyle/>
            <a:p>
              <a:pPr marL="0" lvl="0" indent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a-DK" sz="800" kern="1200" dirty="0">
                  <a:solidFill>
                    <a:schemeClr val="tx1"/>
                  </a:solidFill>
                </a:rPr>
                <a:t>Fogedretten</a:t>
              </a:r>
            </a:p>
            <a:p>
              <a:pPr marL="0" lvl="0" indent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a-DK" sz="800" kern="1200" dirty="0">
                  <a:solidFill>
                    <a:schemeClr val="tx1"/>
                  </a:solidFill>
                </a:rPr>
                <a:t>Informationen</a:t>
              </a:r>
            </a:p>
          </p:txBody>
        </p:sp>
        <p:sp>
          <p:nvSpPr>
            <p:cNvPr id="44" name="Kombinationstegning: figur 43">
              <a:extLst>
                <a:ext uri="{FF2B5EF4-FFF2-40B4-BE49-F238E27FC236}">
                  <a16:creationId xmlns:a16="http://schemas.microsoft.com/office/drawing/2014/main" id="{B3B9D2EF-29F0-4FDE-86E5-020D541E8228}"/>
                </a:ext>
              </a:extLst>
            </p:cNvPr>
            <p:cNvSpPr/>
            <p:nvPr/>
          </p:nvSpPr>
          <p:spPr>
            <a:xfrm>
              <a:off x="10824371" y="6276877"/>
              <a:ext cx="936034" cy="439973"/>
            </a:xfrm>
            <a:custGeom>
              <a:avLst/>
              <a:gdLst>
                <a:gd name="connsiteX0" fmla="*/ 0 w 936034"/>
                <a:gd name="connsiteY0" fmla="*/ 73330 h 439973"/>
                <a:gd name="connsiteX1" fmla="*/ 73330 w 936034"/>
                <a:gd name="connsiteY1" fmla="*/ 0 h 439973"/>
                <a:gd name="connsiteX2" fmla="*/ 862704 w 936034"/>
                <a:gd name="connsiteY2" fmla="*/ 0 h 439973"/>
                <a:gd name="connsiteX3" fmla="*/ 936034 w 936034"/>
                <a:gd name="connsiteY3" fmla="*/ 73330 h 439973"/>
                <a:gd name="connsiteX4" fmla="*/ 936034 w 936034"/>
                <a:gd name="connsiteY4" fmla="*/ 366643 h 439973"/>
                <a:gd name="connsiteX5" fmla="*/ 862704 w 936034"/>
                <a:gd name="connsiteY5" fmla="*/ 439973 h 439973"/>
                <a:gd name="connsiteX6" fmla="*/ 73330 w 936034"/>
                <a:gd name="connsiteY6" fmla="*/ 439973 h 439973"/>
                <a:gd name="connsiteX7" fmla="*/ 0 w 936034"/>
                <a:gd name="connsiteY7" fmla="*/ 366643 h 439973"/>
                <a:gd name="connsiteX8" fmla="*/ 0 w 936034"/>
                <a:gd name="connsiteY8" fmla="*/ 73330 h 4399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36034" h="439973">
                  <a:moveTo>
                    <a:pt x="0" y="73330"/>
                  </a:moveTo>
                  <a:cubicBezTo>
                    <a:pt x="0" y="32831"/>
                    <a:pt x="32831" y="0"/>
                    <a:pt x="73330" y="0"/>
                  </a:cubicBezTo>
                  <a:lnTo>
                    <a:pt x="862704" y="0"/>
                  </a:lnTo>
                  <a:cubicBezTo>
                    <a:pt x="903203" y="0"/>
                    <a:pt x="936034" y="32831"/>
                    <a:pt x="936034" y="73330"/>
                  </a:cubicBezTo>
                  <a:lnTo>
                    <a:pt x="936034" y="366643"/>
                  </a:lnTo>
                  <a:cubicBezTo>
                    <a:pt x="936034" y="407142"/>
                    <a:pt x="903203" y="439973"/>
                    <a:pt x="862704" y="439973"/>
                  </a:cubicBezTo>
                  <a:lnTo>
                    <a:pt x="73330" y="439973"/>
                  </a:lnTo>
                  <a:cubicBezTo>
                    <a:pt x="32831" y="439973"/>
                    <a:pt x="0" y="407142"/>
                    <a:pt x="0" y="366643"/>
                  </a:cubicBezTo>
                  <a:lnTo>
                    <a:pt x="0" y="7333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558" tIns="26558" rIns="26558" bIns="26558" numCol="1" spcCol="1270" anchor="ctr" anchorCtr="0">
              <a:noAutofit/>
            </a:bodyPr>
            <a:lstStyle/>
            <a:p>
              <a:pPr marL="0" lvl="0" indent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da-DK" sz="800" kern="1200" dirty="0">
                <a:solidFill>
                  <a:schemeClr val="tx1"/>
                </a:solidFill>
              </a:endParaRPr>
            </a:p>
          </p:txBody>
        </p:sp>
        <p:sp>
          <p:nvSpPr>
            <p:cNvPr id="46" name="Kombinationstegning: figur 45">
              <a:extLst>
                <a:ext uri="{FF2B5EF4-FFF2-40B4-BE49-F238E27FC236}">
                  <a16:creationId xmlns:a16="http://schemas.microsoft.com/office/drawing/2014/main" id="{B90369DD-6A5D-41CA-9BE4-E3692BDE2747}"/>
                </a:ext>
              </a:extLst>
            </p:cNvPr>
            <p:cNvSpPr/>
            <p:nvPr/>
          </p:nvSpPr>
          <p:spPr>
            <a:xfrm>
              <a:off x="5337879" y="2528249"/>
              <a:ext cx="879946" cy="909054"/>
            </a:xfrm>
            <a:custGeom>
              <a:avLst/>
              <a:gdLst>
                <a:gd name="connsiteX0" fmla="*/ 0 w 879946"/>
                <a:gd name="connsiteY0" fmla="*/ 146661 h 909054"/>
                <a:gd name="connsiteX1" fmla="*/ 146661 w 879946"/>
                <a:gd name="connsiteY1" fmla="*/ 0 h 909054"/>
                <a:gd name="connsiteX2" fmla="*/ 733285 w 879946"/>
                <a:gd name="connsiteY2" fmla="*/ 0 h 909054"/>
                <a:gd name="connsiteX3" fmla="*/ 879946 w 879946"/>
                <a:gd name="connsiteY3" fmla="*/ 146661 h 909054"/>
                <a:gd name="connsiteX4" fmla="*/ 879946 w 879946"/>
                <a:gd name="connsiteY4" fmla="*/ 762393 h 909054"/>
                <a:gd name="connsiteX5" fmla="*/ 733285 w 879946"/>
                <a:gd name="connsiteY5" fmla="*/ 909054 h 909054"/>
                <a:gd name="connsiteX6" fmla="*/ 146661 w 879946"/>
                <a:gd name="connsiteY6" fmla="*/ 909054 h 909054"/>
                <a:gd name="connsiteX7" fmla="*/ 0 w 879946"/>
                <a:gd name="connsiteY7" fmla="*/ 762393 h 909054"/>
                <a:gd name="connsiteX8" fmla="*/ 0 w 879946"/>
                <a:gd name="connsiteY8" fmla="*/ 146661 h 909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79946" h="909054">
                  <a:moveTo>
                    <a:pt x="0" y="146661"/>
                  </a:moveTo>
                  <a:cubicBezTo>
                    <a:pt x="0" y="65662"/>
                    <a:pt x="65662" y="0"/>
                    <a:pt x="146661" y="0"/>
                  </a:cubicBezTo>
                  <a:lnTo>
                    <a:pt x="733285" y="0"/>
                  </a:lnTo>
                  <a:cubicBezTo>
                    <a:pt x="814284" y="0"/>
                    <a:pt x="879946" y="65662"/>
                    <a:pt x="879946" y="146661"/>
                  </a:cubicBezTo>
                  <a:lnTo>
                    <a:pt x="879946" y="762393"/>
                  </a:lnTo>
                  <a:cubicBezTo>
                    <a:pt x="879946" y="843392"/>
                    <a:pt x="814284" y="909054"/>
                    <a:pt x="733285" y="909054"/>
                  </a:cubicBezTo>
                  <a:lnTo>
                    <a:pt x="146661" y="909054"/>
                  </a:lnTo>
                  <a:cubicBezTo>
                    <a:pt x="65662" y="909054"/>
                    <a:pt x="0" y="843392"/>
                    <a:pt x="0" y="762393"/>
                  </a:cubicBezTo>
                  <a:lnTo>
                    <a:pt x="0" y="146661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8035" tIns="48035" rIns="48035" bIns="48035" numCol="1" spcCol="1270" anchor="t" anchorCtr="0">
              <a:noAutofit/>
            </a:bodyPr>
            <a:lstStyle/>
            <a:p>
              <a:pPr marL="0" lvl="0" indent="0" algn="ctr" defTabSz="3556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a-DK" sz="800" b="1" kern="1200" dirty="0">
                  <a:solidFill>
                    <a:schemeClr val="tx1"/>
                  </a:solidFill>
                </a:rPr>
                <a:t>Funktionschef</a:t>
              </a:r>
            </a:p>
            <a:p>
              <a:pPr marL="0" lvl="0" indent="0" algn="ctr" defTabSz="3556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a-DK" sz="800" b="0" kern="1200" dirty="0">
                  <a:solidFill>
                    <a:schemeClr val="tx1"/>
                  </a:solidFill>
                </a:rPr>
                <a:t>Jakob Herborg</a:t>
              </a:r>
              <a:endParaRPr lang="da-DK" sz="800" b="1" kern="1200" dirty="0">
                <a:solidFill>
                  <a:schemeClr val="tx1"/>
                </a:solidFill>
              </a:endParaRPr>
            </a:p>
            <a:p>
              <a:pPr marL="0" lvl="0" indent="0" algn="ctr" defTabSz="3556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da-DK" sz="800" b="1" kern="1200" dirty="0">
                <a:solidFill>
                  <a:schemeClr val="tx1"/>
                </a:solidFill>
              </a:endParaRPr>
            </a:p>
            <a:p>
              <a:pPr marL="0" lvl="0" indent="0" algn="ctr" defTabSz="3556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a-DK" sz="800" b="1" kern="1200" dirty="0">
                  <a:solidFill>
                    <a:schemeClr val="tx1"/>
                  </a:solidFill>
                </a:rPr>
                <a:t>Afdelingsleder</a:t>
              </a:r>
            </a:p>
            <a:p>
              <a:pPr marL="0" lvl="0" indent="0" algn="ctr" defTabSz="3556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a-DK" sz="800" b="0" kern="1200" dirty="0">
                  <a:solidFill>
                    <a:schemeClr val="tx1"/>
                  </a:solidFill>
                </a:rPr>
                <a:t>Camilla Jacobsen</a:t>
              </a:r>
            </a:p>
            <a:p>
              <a:pPr marL="0" lvl="0" indent="0" algn="ctr" defTabSz="3556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da-DK" sz="800" kern="1200" dirty="0">
                <a:solidFill>
                  <a:schemeClr val="tx1"/>
                </a:solidFill>
              </a:endParaRPr>
            </a:p>
          </p:txBody>
        </p:sp>
        <p:sp>
          <p:nvSpPr>
            <p:cNvPr id="47" name="Kombinationstegning: figur 46">
              <a:extLst>
                <a:ext uri="{FF2B5EF4-FFF2-40B4-BE49-F238E27FC236}">
                  <a16:creationId xmlns:a16="http://schemas.microsoft.com/office/drawing/2014/main" id="{AF595A39-BC5C-4B55-B603-3ABF4BA2E20A}"/>
                </a:ext>
              </a:extLst>
            </p:cNvPr>
            <p:cNvSpPr/>
            <p:nvPr/>
          </p:nvSpPr>
          <p:spPr>
            <a:xfrm>
              <a:off x="10524538" y="1127295"/>
              <a:ext cx="879946" cy="928778"/>
            </a:xfrm>
            <a:custGeom>
              <a:avLst/>
              <a:gdLst>
                <a:gd name="connsiteX0" fmla="*/ 0 w 879946"/>
                <a:gd name="connsiteY0" fmla="*/ 146661 h 928778"/>
                <a:gd name="connsiteX1" fmla="*/ 146661 w 879946"/>
                <a:gd name="connsiteY1" fmla="*/ 0 h 928778"/>
                <a:gd name="connsiteX2" fmla="*/ 733285 w 879946"/>
                <a:gd name="connsiteY2" fmla="*/ 0 h 928778"/>
                <a:gd name="connsiteX3" fmla="*/ 879946 w 879946"/>
                <a:gd name="connsiteY3" fmla="*/ 146661 h 928778"/>
                <a:gd name="connsiteX4" fmla="*/ 879946 w 879946"/>
                <a:gd name="connsiteY4" fmla="*/ 782117 h 928778"/>
                <a:gd name="connsiteX5" fmla="*/ 733285 w 879946"/>
                <a:gd name="connsiteY5" fmla="*/ 928778 h 928778"/>
                <a:gd name="connsiteX6" fmla="*/ 146661 w 879946"/>
                <a:gd name="connsiteY6" fmla="*/ 928778 h 928778"/>
                <a:gd name="connsiteX7" fmla="*/ 0 w 879946"/>
                <a:gd name="connsiteY7" fmla="*/ 782117 h 928778"/>
                <a:gd name="connsiteX8" fmla="*/ 0 w 879946"/>
                <a:gd name="connsiteY8" fmla="*/ 146661 h 928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79946" h="928778">
                  <a:moveTo>
                    <a:pt x="0" y="146661"/>
                  </a:moveTo>
                  <a:cubicBezTo>
                    <a:pt x="0" y="65662"/>
                    <a:pt x="65662" y="0"/>
                    <a:pt x="146661" y="0"/>
                  </a:cubicBezTo>
                  <a:lnTo>
                    <a:pt x="733285" y="0"/>
                  </a:lnTo>
                  <a:cubicBezTo>
                    <a:pt x="814284" y="0"/>
                    <a:pt x="879946" y="65662"/>
                    <a:pt x="879946" y="146661"/>
                  </a:cubicBezTo>
                  <a:lnTo>
                    <a:pt x="879946" y="782117"/>
                  </a:lnTo>
                  <a:cubicBezTo>
                    <a:pt x="879946" y="863116"/>
                    <a:pt x="814284" y="928778"/>
                    <a:pt x="733285" y="928778"/>
                  </a:cubicBezTo>
                  <a:lnTo>
                    <a:pt x="146661" y="928778"/>
                  </a:lnTo>
                  <a:cubicBezTo>
                    <a:pt x="65662" y="928778"/>
                    <a:pt x="0" y="863116"/>
                    <a:pt x="0" y="782117"/>
                  </a:cubicBezTo>
                  <a:lnTo>
                    <a:pt x="0" y="146661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8035" tIns="48035" rIns="48035" bIns="48035" numCol="1" spcCol="1270" anchor="t" anchorCtr="0">
              <a:noAutofit/>
            </a:bodyPr>
            <a:lstStyle/>
            <a:p>
              <a:pPr marL="0" lvl="0" indent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da-DK" sz="800" kern="1200" dirty="0">
                <a:solidFill>
                  <a:schemeClr val="tx1"/>
                </a:solidFill>
              </a:endParaRPr>
            </a:p>
          </p:txBody>
        </p:sp>
        <p:sp>
          <p:nvSpPr>
            <p:cNvPr id="49" name="Kombinationstegning: figur 48">
              <a:extLst>
                <a:ext uri="{FF2B5EF4-FFF2-40B4-BE49-F238E27FC236}">
                  <a16:creationId xmlns:a16="http://schemas.microsoft.com/office/drawing/2014/main" id="{53136EA5-E7FF-4392-9293-484960EC7BB8}"/>
                </a:ext>
              </a:extLst>
            </p:cNvPr>
            <p:cNvSpPr/>
            <p:nvPr/>
          </p:nvSpPr>
          <p:spPr>
            <a:xfrm>
              <a:off x="4227955" y="1734573"/>
              <a:ext cx="879946" cy="439973"/>
            </a:xfrm>
            <a:custGeom>
              <a:avLst/>
              <a:gdLst>
                <a:gd name="connsiteX0" fmla="*/ 0 w 879946"/>
                <a:gd name="connsiteY0" fmla="*/ 73330 h 439973"/>
                <a:gd name="connsiteX1" fmla="*/ 73330 w 879946"/>
                <a:gd name="connsiteY1" fmla="*/ 0 h 439973"/>
                <a:gd name="connsiteX2" fmla="*/ 806616 w 879946"/>
                <a:gd name="connsiteY2" fmla="*/ 0 h 439973"/>
                <a:gd name="connsiteX3" fmla="*/ 879946 w 879946"/>
                <a:gd name="connsiteY3" fmla="*/ 73330 h 439973"/>
                <a:gd name="connsiteX4" fmla="*/ 879946 w 879946"/>
                <a:gd name="connsiteY4" fmla="*/ 366643 h 439973"/>
                <a:gd name="connsiteX5" fmla="*/ 806616 w 879946"/>
                <a:gd name="connsiteY5" fmla="*/ 439973 h 439973"/>
                <a:gd name="connsiteX6" fmla="*/ 73330 w 879946"/>
                <a:gd name="connsiteY6" fmla="*/ 439973 h 439973"/>
                <a:gd name="connsiteX7" fmla="*/ 0 w 879946"/>
                <a:gd name="connsiteY7" fmla="*/ 366643 h 439973"/>
                <a:gd name="connsiteX8" fmla="*/ 0 w 879946"/>
                <a:gd name="connsiteY8" fmla="*/ 73330 h 4399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79946" h="439973">
                  <a:moveTo>
                    <a:pt x="0" y="73330"/>
                  </a:moveTo>
                  <a:cubicBezTo>
                    <a:pt x="0" y="32831"/>
                    <a:pt x="32831" y="0"/>
                    <a:pt x="73330" y="0"/>
                  </a:cubicBezTo>
                  <a:lnTo>
                    <a:pt x="806616" y="0"/>
                  </a:lnTo>
                  <a:cubicBezTo>
                    <a:pt x="847115" y="0"/>
                    <a:pt x="879946" y="32831"/>
                    <a:pt x="879946" y="73330"/>
                  </a:cubicBezTo>
                  <a:lnTo>
                    <a:pt x="879946" y="366643"/>
                  </a:lnTo>
                  <a:cubicBezTo>
                    <a:pt x="879946" y="407142"/>
                    <a:pt x="847115" y="439973"/>
                    <a:pt x="806616" y="439973"/>
                  </a:cubicBezTo>
                  <a:lnTo>
                    <a:pt x="73330" y="439973"/>
                  </a:lnTo>
                  <a:cubicBezTo>
                    <a:pt x="32831" y="439973"/>
                    <a:pt x="0" y="407142"/>
                    <a:pt x="0" y="366643"/>
                  </a:cubicBezTo>
                  <a:lnTo>
                    <a:pt x="0" y="7333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558" tIns="26558" rIns="26558" bIns="26558" numCol="1" spcCol="1270" anchor="t" anchorCtr="0">
              <a:noAutofit/>
            </a:bodyPr>
            <a:lstStyle/>
            <a:p>
              <a:pPr marL="0" lvl="0" indent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a-DK" sz="800" b="1" kern="1200" dirty="0">
                  <a:solidFill>
                    <a:schemeClr val="tx1"/>
                  </a:solidFill>
                </a:rPr>
                <a:t>Adm. Chef</a:t>
              </a:r>
            </a:p>
            <a:p>
              <a:pPr marL="0" lvl="0" indent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a-DK" sz="800" kern="1200" dirty="0">
                  <a:solidFill>
                    <a:schemeClr val="tx1"/>
                  </a:solidFill>
                </a:rPr>
                <a:t>Mette Thybæk-Hansen</a:t>
              </a:r>
              <a:r>
                <a:rPr lang="da-DK" sz="500" kern="1200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51" name="Kombinationstegning: figur 50">
              <a:extLst>
                <a:ext uri="{FF2B5EF4-FFF2-40B4-BE49-F238E27FC236}">
                  <a16:creationId xmlns:a16="http://schemas.microsoft.com/office/drawing/2014/main" id="{A4CE6FEE-A049-4A9C-94F7-8C357DECCFD9}"/>
                </a:ext>
              </a:extLst>
            </p:cNvPr>
            <p:cNvSpPr/>
            <p:nvPr/>
          </p:nvSpPr>
          <p:spPr>
            <a:xfrm>
              <a:off x="7330337" y="1130358"/>
              <a:ext cx="1561561" cy="1477561"/>
            </a:xfrm>
            <a:custGeom>
              <a:avLst/>
              <a:gdLst>
                <a:gd name="connsiteX0" fmla="*/ 0 w 1561561"/>
                <a:gd name="connsiteY0" fmla="*/ 738781 h 1477561"/>
                <a:gd name="connsiteX1" fmla="*/ 780781 w 1561561"/>
                <a:gd name="connsiteY1" fmla="*/ 0 h 1477561"/>
                <a:gd name="connsiteX2" fmla="*/ 1561562 w 1561561"/>
                <a:gd name="connsiteY2" fmla="*/ 738781 h 1477561"/>
                <a:gd name="connsiteX3" fmla="*/ 780781 w 1561561"/>
                <a:gd name="connsiteY3" fmla="*/ 1477562 h 1477561"/>
                <a:gd name="connsiteX4" fmla="*/ 0 w 1561561"/>
                <a:gd name="connsiteY4" fmla="*/ 738781 h 1477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61561" h="1477561">
                  <a:moveTo>
                    <a:pt x="0" y="738781"/>
                  </a:moveTo>
                  <a:cubicBezTo>
                    <a:pt x="0" y="330764"/>
                    <a:pt x="349568" y="0"/>
                    <a:pt x="780781" y="0"/>
                  </a:cubicBezTo>
                  <a:cubicBezTo>
                    <a:pt x="1211994" y="0"/>
                    <a:pt x="1561562" y="330764"/>
                    <a:pt x="1561562" y="738781"/>
                  </a:cubicBezTo>
                  <a:cubicBezTo>
                    <a:pt x="1561562" y="1146798"/>
                    <a:pt x="1211994" y="1477562"/>
                    <a:pt x="780781" y="1477562"/>
                  </a:cubicBezTo>
                  <a:cubicBezTo>
                    <a:pt x="349568" y="1477562"/>
                    <a:pt x="0" y="1146798"/>
                    <a:pt x="0" y="738781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33765" tIns="221464" rIns="233765" bIns="221464" numCol="1" spcCol="1270" anchor="ctr" anchorCtr="0">
              <a:noAutofit/>
            </a:bodyPr>
            <a:lstStyle/>
            <a:p>
              <a:pPr marL="0" lvl="0" indent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da-DK" sz="800" b="0" kern="1200" dirty="0">
                <a:ln>
                  <a:noFill/>
                </a:ln>
                <a:solidFill>
                  <a:schemeClr val="tx1"/>
                </a:solidFill>
              </a:endParaRPr>
            </a:p>
          </p:txBody>
        </p:sp>
        <p:sp>
          <p:nvSpPr>
            <p:cNvPr id="53" name="Kombinationstegning: figur 52">
              <a:extLst>
                <a:ext uri="{FF2B5EF4-FFF2-40B4-BE49-F238E27FC236}">
                  <a16:creationId xmlns:a16="http://schemas.microsoft.com/office/drawing/2014/main" id="{498A4AFE-150C-45C0-97FA-AB8262F3E2D9}"/>
                </a:ext>
              </a:extLst>
            </p:cNvPr>
            <p:cNvSpPr/>
            <p:nvPr/>
          </p:nvSpPr>
          <p:spPr>
            <a:xfrm>
              <a:off x="4213330" y="2518847"/>
              <a:ext cx="879946" cy="909054"/>
            </a:xfrm>
            <a:custGeom>
              <a:avLst/>
              <a:gdLst>
                <a:gd name="connsiteX0" fmla="*/ 0 w 879946"/>
                <a:gd name="connsiteY0" fmla="*/ 146661 h 909054"/>
                <a:gd name="connsiteX1" fmla="*/ 146661 w 879946"/>
                <a:gd name="connsiteY1" fmla="*/ 0 h 909054"/>
                <a:gd name="connsiteX2" fmla="*/ 733285 w 879946"/>
                <a:gd name="connsiteY2" fmla="*/ 0 h 909054"/>
                <a:gd name="connsiteX3" fmla="*/ 879946 w 879946"/>
                <a:gd name="connsiteY3" fmla="*/ 146661 h 909054"/>
                <a:gd name="connsiteX4" fmla="*/ 879946 w 879946"/>
                <a:gd name="connsiteY4" fmla="*/ 762393 h 909054"/>
                <a:gd name="connsiteX5" fmla="*/ 733285 w 879946"/>
                <a:gd name="connsiteY5" fmla="*/ 909054 h 909054"/>
                <a:gd name="connsiteX6" fmla="*/ 146661 w 879946"/>
                <a:gd name="connsiteY6" fmla="*/ 909054 h 909054"/>
                <a:gd name="connsiteX7" fmla="*/ 0 w 879946"/>
                <a:gd name="connsiteY7" fmla="*/ 762393 h 909054"/>
                <a:gd name="connsiteX8" fmla="*/ 0 w 879946"/>
                <a:gd name="connsiteY8" fmla="*/ 146661 h 909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79946" h="909054">
                  <a:moveTo>
                    <a:pt x="0" y="146661"/>
                  </a:moveTo>
                  <a:cubicBezTo>
                    <a:pt x="0" y="65662"/>
                    <a:pt x="65662" y="0"/>
                    <a:pt x="146661" y="0"/>
                  </a:cubicBezTo>
                  <a:lnTo>
                    <a:pt x="733285" y="0"/>
                  </a:lnTo>
                  <a:cubicBezTo>
                    <a:pt x="814284" y="0"/>
                    <a:pt x="879946" y="65662"/>
                    <a:pt x="879946" y="146661"/>
                  </a:cubicBezTo>
                  <a:lnTo>
                    <a:pt x="879946" y="762393"/>
                  </a:lnTo>
                  <a:cubicBezTo>
                    <a:pt x="879946" y="843392"/>
                    <a:pt x="814284" y="909054"/>
                    <a:pt x="733285" y="909054"/>
                  </a:cubicBezTo>
                  <a:lnTo>
                    <a:pt x="146661" y="909054"/>
                  </a:lnTo>
                  <a:cubicBezTo>
                    <a:pt x="65662" y="909054"/>
                    <a:pt x="0" y="843392"/>
                    <a:pt x="0" y="762393"/>
                  </a:cubicBezTo>
                  <a:lnTo>
                    <a:pt x="0" y="146661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8035" tIns="48035" rIns="48035" bIns="48035" numCol="1" spcCol="1270" anchor="t" anchorCtr="0">
              <a:noAutofit/>
            </a:bodyPr>
            <a:lstStyle/>
            <a:p>
              <a:pPr marL="0" lvl="0" indent="0" algn="ctr" defTabSz="3556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a-DK" sz="800" b="1" kern="1200" dirty="0">
                  <a:solidFill>
                    <a:schemeClr val="tx1"/>
                  </a:solidFill>
                </a:rPr>
                <a:t>Funktionschef</a:t>
              </a:r>
            </a:p>
            <a:p>
              <a:pPr marL="0" lvl="0" indent="0" algn="ctr" defTabSz="3556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a-DK" sz="800" b="0" kern="1200" dirty="0" err="1">
                  <a:solidFill>
                    <a:schemeClr val="tx1"/>
                  </a:solidFill>
                </a:rPr>
                <a:t>Kst</a:t>
              </a:r>
              <a:r>
                <a:rPr lang="da-DK" sz="800" b="0" kern="1200" dirty="0">
                  <a:solidFill>
                    <a:schemeClr val="tx1"/>
                  </a:solidFill>
                </a:rPr>
                <a:t>. Jens Lønstrup </a:t>
              </a:r>
              <a:endParaRPr lang="da-DK" sz="800" b="1" kern="1200" dirty="0">
                <a:solidFill>
                  <a:schemeClr val="tx1"/>
                </a:solidFill>
              </a:endParaRPr>
            </a:p>
            <a:p>
              <a:pPr marL="0" lvl="0" indent="0" algn="ctr" defTabSz="3556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da-DK" sz="800" b="1" kern="1200" dirty="0">
                <a:solidFill>
                  <a:schemeClr val="tx1"/>
                </a:solidFill>
              </a:endParaRPr>
            </a:p>
            <a:p>
              <a:pPr marL="0" lvl="0" indent="0" algn="ctr" defTabSz="3556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a-DK" sz="800" b="1" kern="1200" dirty="0">
                  <a:solidFill>
                    <a:schemeClr val="tx1"/>
                  </a:solidFill>
                </a:rPr>
                <a:t>Afdelingsleder</a:t>
              </a:r>
            </a:p>
            <a:p>
              <a:pPr marL="0" lvl="0" indent="0" algn="ctr" defTabSz="3556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a-DK" sz="800" kern="1200" dirty="0">
                  <a:solidFill>
                    <a:schemeClr val="tx1"/>
                  </a:solidFill>
                </a:rPr>
                <a:t>Karina Philipsen</a:t>
              </a:r>
            </a:p>
          </p:txBody>
        </p:sp>
        <p:sp>
          <p:nvSpPr>
            <p:cNvPr id="55" name="Kombinationstegning: figur 54">
              <a:extLst>
                <a:ext uri="{FF2B5EF4-FFF2-40B4-BE49-F238E27FC236}">
                  <a16:creationId xmlns:a16="http://schemas.microsoft.com/office/drawing/2014/main" id="{309F9369-F388-4B33-83A9-B951643315BD}"/>
                </a:ext>
              </a:extLst>
            </p:cNvPr>
            <p:cNvSpPr/>
            <p:nvPr/>
          </p:nvSpPr>
          <p:spPr>
            <a:xfrm>
              <a:off x="4213761" y="4857018"/>
              <a:ext cx="879946" cy="439973"/>
            </a:xfrm>
            <a:custGeom>
              <a:avLst/>
              <a:gdLst>
                <a:gd name="connsiteX0" fmla="*/ 0 w 879946"/>
                <a:gd name="connsiteY0" fmla="*/ 73330 h 439973"/>
                <a:gd name="connsiteX1" fmla="*/ 73330 w 879946"/>
                <a:gd name="connsiteY1" fmla="*/ 0 h 439973"/>
                <a:gd name="connsiteX2" fmla="*/ 806616 w 879946"/>
                <a:gd name="connsiteY2" fmla="*/ 0 h 439973"/>
                <a:gd name="connsiteX3" fmla="*/ 879946 w 879946"/>
                <a:gd name="connsiteY3" fmla="*/ 73330 h 439973"/>
                <a:gd name="connsiteX4" fmla="*/ 879946 w 879946"/>
                <a:gd name="connsiteY4" fmla="*/ 366643 h 439973"/>
                <a:gd name="connsiteX5" fmla="*/ 806616 w 879946"/>
                <a:gd name="connsiteY5" fmla="*/ 439973 h 439973"/>
                <a:gd name="connsiteX6" fmla="*/ 73330 w 879946"/>
                <a:gd name="connsiteY6" fmla="*/ 439973 h 439973"/>
                <a:gd name="connsiteX7" fmla="*/ 0 w 879946"/>
                <a:gd name="connsiteY7" fmla="*/ 366643 h 439973"/>
                <a:gd name="connsiteX8" fmla="*/ 0 w 879946"/>
                <a:gd name="connsiteY8" fmla="*/ 73330 h 4399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79946" h="439973">
                  <a:moveTo>
                    <a:pt x="0" y="73330"/>
                  </a:moveTo>
                  <a:cubicBezTo>
                    <a:pt x="0" y="32831"/>
                    <a:pt x="32831" y="0"/>
                    <a:pt x="73330" y="0"/>
                  </a:cubicBezTo>
                  <a:lnTo>
                    <a:pt x="806616" y="0"/>
                  </a:lnTo>
                  <a:cubicBezTo>
                    <a:pt x="847115" y="0"/>
                    <a:pt x="879946" y="32831"/>
                    <a:pt x="879946" y="73330"/>
                  </a:cubicBezTo>
                  <a:lnTo>
                    <a:pt x="879946" y="366643"/>
                  </a:lnTo>
                  <a:cubicBezTo>
                    <a:pt x="879946" y="407142"/>
                    <a:pt x="847115" y="439973"/>
                    <a:pt x="806616" y="439973"/>
                  </a:cubicBezTo>
                  <a:lnTo>
                    <a:pt x="73330" y="439973"/>
                  </a:lnTo>
                  <a:cubicBezTo>
                    <a:pt x="32831" y="439973"/>
                    <a:pt x="0" y="407142"/>
                    <a:pt x="0" y="366643"/>
                  </a:cubicBezTo>
                  <a:lnTo>
                    <a:pt x="0" y="7333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558" tIns="26558" rIns="26558" bIns="26558" numCol="1" spcCol="1270" anchor="ctr" anchorCtr="0">
              <a:noAutofit/>
            </a:bodyPr>
            <a:lstStyle/>
            <a:p>
              <a:pPr marL="0" lvl="0" indent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a-DK" sz="800" kern="1200" dirty="0">
                  <a:solidFill>
                    <a:schemeClr val="tx1"/>
                  </a:solidFill>
                </a:rPr>
                <a:t>Skifteretten</a:t>
              </a:r>
            </a:p>
          </p:txBody>
        </p:sp>
        <p:sp>
          <p:nvSpPr>
            <p:cNvPr id="56" name="Kombinationstegning: figur 55">
              <a:extLst>
                <a:ext uri="{FF2B5EF4-FFF2-40B4-BE49-F238E27FC236}">
                  <a16:creationId xmlns:a16="http://schemas.microsoft.com/office/drawing/2014/main" id="{02874F3D-9991-4910-A641-260AC2DEE03B}"/>
                </a:ext>
              </a:extLst>
            </p:cNvPr>
            <p:cNvSpPr/>
            <p:nvPr/>
          </p:nvSpPr>
          <p:spPr>
            <a:xfrm>
              <a:off x="5356266" y="4857018"/>
              <a:ext cx="879946" cy="439973"/>
            </a:xfrm>
            <a:custGeom>
              <a:avLst/>
              <a:gdLst>
                <a:gd name="connsiteX0" fmla="*/ 0 w 879946"/>
                <a:gd name="connsiteY0" fmla="*/ 73330 h 439973"/>
                <a:gd name="connsiteX1" fmla="*/ 73330 w 879946"/>
                <a:gd name="connsiteY1" fmla="*/ 0 h 439973"/>
                <a:gd name="connsiteX2" fmla="*/ 806616 w 879946"/>
                <a:gd name="connsiteY2" fmla="*/ 0 h 439973"/>
                <a:gd name="connsiteX3" fmla="*/ 879946 w 879946"/>
                <a:gd name="connsiteY3" fmla="*/ 73330 h 439973"/>
                <a:gd name="connsiteX4" fmla="*/ 879946 w 879946"/>
                <a:gd name="connsiteY4" fmla="*/ 366643 h 439973"/>
                <a:gd name="connsiteX5" fmla="*/ 806616 w 879946"/>
                <a:gd name="connsiteY5" fmla="*/ 439973 h 439973"/>
                <a:gd name="connsiteX6" fmla="*/ 73330 w 879946"/>
                <a:gd name="connsiteY6" fmla="*/ 439973 h 439973"/>
                <a:gd name="connsiteX7" fmla="*/ 0 w 879946"/>
                <a:gd name="connsiteY7" fmla="*/ 366643 h 439973"/>
                <a:gd name="connsiteX8" fmla="*/ 0 w 879946"/>
                <a:gd name="connsiteY8" fmla="*/ 73330 h 4399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79946" h="439973">
                  <a:moveTo>
                    <a:pt x="0" y="73330"/>
                  </a:moveTo>
                  <a:cubicBezTo>
                    <a:pt x="0" y="32831"/>
                    <a:pt x="32831" y="0"/>
                    <a:pt x="73330" y="0"/>
                  </a:cubicBezTo>
                  <a:lnTo>
                    <a:pt x="806616" y="0"/>
                  </a:lnTo>
                  <a:cubicBezTo>
                    <a:pt x="847115" y="0"/>
                    <a:pt x="879946" y="32831"/>
                    <a:pt x="879946" y="73330"/>
                  </a:cubicBezTo>
                  <a:lnTo>
                    <a:pt x="879946" y="366643"/>
                  </a:lnTo>
                  <a:cubicBezTo>
                    <a:pt x="879946" y="407142"/>
                    <a:pt x="847115" y="439973"/>
                    <a:pt x="806616" y="439973"/>
                  </a:cubicBezTo>
                  <a:lnTo>
                    <a:pt x="73330" y="439973"/>
                  </a:lnTo>
                  <a:cubicBezTo>
                    <a:pt x="32831" y="439973"/>
                    <a:pt x="0" y="407142"/>
                    <a:pt x="0" y="366643"/>
                  </a:cubicBezTo>
                  <a:lnTo>
                    <a:pt x="0" y="7333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558" tIns="26558" rIns="26558" bIns="26558" numCol="1" spcCol="1270" anchor="ctr" anchorCtr="0">
              <a:noAutofit/>
            </a:bodyPr>
            <a:lstStyle/>
            <a:p>
              <a:pPr marL="0" lvl="0" indent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a-DK" sz="800" kern="1200" dirty="0" err="1">
                  <a:solidFill>
                    <a:schemeClr val="tx1"/>
                  </a:solidFill>
                </a:rPr>
                <a:t>Retssekretariatet</a:t>
              </a:r>
              <a:endParaRPr lang="da-DK" sz="800" kern="1200" dirty="0">
                <a:solidFill>
                  <a:schemeClr val="tx1"/>
                </a:solidFill>
              </a:endParaRPr>
            </a:p>
            <a:p>
              <a:pPr marL="0" lvl="0" indent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a-DK" sz="800" kern="1200" dirty="0">
                  <a:solidFill>
                    <a:schemeClr val="tx1"/>
                  </a:solidFill>
                </a:rPr>
                <a:t>Familieretten</a:t>
              </a:r>
            </a:p>
          </p:txBody>
        </p:sp>
        <p:sp>
          <p:nvSpPr>
            <p:cNvPr id="57" name="Kombinationstegning: figur 56">
              <a:extLst>
                <a:ext uri="{FF2B5EF4-FFF2-40B4-BE49-F238E27FC236}">
                  <a16:creationId xmlns:a16="http://schemas.microsoft.com/office/drawing/2014/main" id="{45DA98DE-9B96-4DEC-A271-E21A612FDF5B}"/>
                </a:ext>
              </a:extLst>
            </p:cNvPr>
            <p:cNvSpPr/>
            <p:nvPr/>
          </p:nvSpPr>
          <p:spPr>
            <a:xfrm>
              <a:off x="3180449" y="2517298"/>
              <a:ext cx="879946" cy="909054"/>
            </a:xfrm>
            <a:custGeom>
              <a:avLst/>
              <a:gdLst>
                <a:gd name="connsiteX0" fmla="*/ 0 w 879946"/>
                <a:gd name="connsiteY0" fmla="*/ 146661 h 909054"/>
                <a:gd name="connsiteX1" fmla="*/ 146661 w 879946"/>
                <a:gd name="connsiteY1" fmla="*/ 0 h 909054"/>
                <a:gd name="connsiteX2" fmla="*/ 733285 w 879946"/>
                <a:gd name="connsiteY2" fmla="*/ 0 h 909054"/>
                <a:gd name="connsiteX3" fmla="*/ 879946 w 879946"/>
                <a:gd name="connsiteY3" fmla="*/ 146661 h 909054"/>
                <a:gd name="connsiteX4" fmla="*/ 879946 w 879946"/>
                <a:gd name="connsiteY4" fmla="*/ 762393 h 909054"/>
                <a:gd name="connsiteX5" fmla="*/ 733285 w 879946"/>
                <a:gd name="connsiteY5" fmla="*/ 909054 h 909054"/>
                <a:gd name="connsiteX6" fmla="*/ 146661 w 879946"/>
                <a:gd name="connsiteY6" fmla="*/ 909054 h 909054"/>
                <a:gd name="connsiteX7" fmla="*/ 0 w 879946"/>
                <a:gd name="connsiteY7" fmla="*/ 762393 h 909054"/>
                <a:gd name="connsiteX8" fmla="*/ 0 w 879946"/>
                <a:gd name="connsiteY8" fmla="*/ 146661 h 909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79946" h="909054">
                  <a:moveTo>
                    <a:pt x="0" y="146661"/>
                  </a:moveTo>
                  <a:cubicBezTo>
                    <a:pt x="0" y="65662"/>
                    <a:pt x="65662" y="0"/>
                    <a:pt x="146661" y="0"/>
                  </a:cubicBezTo>
                  <a:lnTo>
                    <a:pt x="733285" y="0"/>
                  </a:lnTo>
                  <a:cubicBezTo>
                    <a:pt x="814284" y="0"/>
                    <a:pt x="879946" y="65662"/>
                    <a:pt x="879946" y="146661"/>
                  </a:cubicBezTo>
                  <a:lnTo>
                    <a:pt x="879946" y="762393"/>
                  </a:lnTo>
                  <a:cubicBezTo>
                    <a:pt x="879946" y="843392"/>
                    <a:pt x="814284" y="909054"/>
                    <a:pt x="733285" y="909054"/>
                  </a:cubicBezTo>
                  <a:lnTo>
                    <a:pt x="146661" y="909054"/>
                  </a:lnTo>
                  <a:cubicBezTo>
                    <a:pt x="65662" y="909054"/>
                    <a:pt x="0" y="843392"/>
                    <a:pt x="0" y="762393"/>
                  </a:cubicBezTo>
                  <a:lnTo>
                    <a:pt x="0" y="146661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8035" tIns="48035" rIns="48035" bIns="48035" numCol="1" spcCol="1270" anchor="ctr" anchorCtr="0">
              <a:noAutofit/>
            </a:bodyPr>
            <a:lstStyle/>
            <a:p>
              <a:pPr marL="0" lvl="0" indent="0" algn="ctr" defTabSz="3556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a-DK" sz="800" b="1" kern="1200" dirty="0">
                  <a:solidFill>
                    <a:schemeClr val="tx1"/>
                  </a:solidFill>
                </a:rPr>
                <a:t>Funktionschef</a:t>
              </a:r>
            </a:p>
            <a:p>
              <a:pPr marL="0" lvl="0" indent="0" algn="ctr" defTabSz="3556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a-DK" sz="800" kern="1200" dirty="0">
                  <a:solidFill>
                    <a:schemeClr val="tx1"/>
                  </a:solidFill>
                </a:rPr>
                <a:t>Mette Øvre</a:t>
              </a:r>
            </a:p>
            <a:p>
              <a:pPr marL="0" lvl="0" indent="0" algn="ctr" defTabSz="3556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br>
                <a:rPr lang="da-DK" sz="800" kern="1200" dirty="0">
                  <a:solidFill>
                    <a:schemeClr val="tx1"/>
                  </a:solidFill>
                </a:rPr>
              </a:br>
              <a:r>
                <a:rPr lang="da-DK" sz="800" b="1" kern="1200" dirty="0">
                  <a:solidFill>
                    <a:schemeClr val="tx1"/>
                  </a:solidFill>
                </a:rPr>
                <a:t>Afdelingsleder </a:t>
              </a:r>
            </a:p>
            <a:p>
              <a:pPr marL="0" lvl="0" indent="0" algn="ctr" defTabSz="3556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a-DK" sz="800" kern="1200" dirty="0">
                  <a:solidFill>
                    <a:schemeClr val="tx1"/>
                  </a:solidFill>
                </a:rPr>
                <a:t>Morten Stecher</a:t>
              </a:r>
            </a:p>
          </p:txBody>
        </p:sp>
      </p:grpSp>
      <p:sp>
        <p:nvSpPr>
          <p:cNvPr id="5" name="Tekstfelt 4"/>
          <p:cNvSpPr txBox="1"/>
          <p:nvPr/>
        </p:nvSpPr>
        <p:spPr>
          <a:xfrm>
            <a:off x="2146862" y="548111"/>
            <a:ext cx="5539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Organisationsplan Retten i Horsens pr. 1. marts 2025</a:t>
            </a:r>
          </a:p>
        </p:txBody>
      </p:sp>
      <p:sp>
        <p:nvSpPr>
          <p:cNvPr id="7" name="Tekstfelt 6"/>
          <p:cNvSpPr txBox="1"/>
          <p:nvPr/>
        </p:nvSpPr>
        <p:spPr>
          <a:xfrm>
            <a:off x="4772098" y="3772683"/>
            <a:ext cx="51261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b="1" dirty="0"/>
              <a:t>Jurister</a:t>
            </a:r>
          </a:p>
          <a:p>
            <a:endParaRPr lang="da-DK" dirty="0"/>
          </a:p>
        </p:txBody>
      </p:sp>
      <p:sp>
        <p:nvSpPr>
          <p:cNvPr id="10" name="Tekstfelt 9"/>
          <p:cNvSpPr txBox="1"/>
          <p:nvPr/>
        </p:nvSpPr>
        <p:spPr>
          <a:xfrm>
            <a:off x="6131044" y="4027617"/>
            <a:ext cx="11845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/>
              <a:t>Julie B. Sørensen</a:t>
            </a:r>
          </a:p>
        </p:txBody>
      </p:sp>
      <p:cxnSp>
        <p:nvCxnSpPr>
          <p:cNvPr id="18" name="Lige forbindelse 17"/>
          <p:cNvCxnSpPr>
            <a:cxnSpLocks/>
          </p:cNvCxnSpPr>
          <p:nvPr/>
        </p:nvCxnSpPr>
        <p:spPr>
          <a:xfrm flipH="1">
            <a:off x="2409219" y="2318384"/>
            <a:ext cx="5073266" cy="109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Lige forbindelse 19"/>
          <p:cNvCxnSpPr>
            <a:cxnSpLocks/>
          </p:cNvCxnSpPr>
          <p:nvPr/>
        </p:nvCxnSpPr>
        <p:spPr>
          <a:xfrm flipH="1">
            <a:off x="2409218" y="2323865"/>
            <a:ext cx="8076" cy="252441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Lige forbindelse 49"/>
          <p:cNvCxnSpPr>
            <a:cxnSpLocks/>
          </p:cNvCxnSpPr>
          <p:nvPr/>
        </p:nvCxnSpPr>
        <p:spPr>
          <a:xfrm flipH="1">
            <a:off x="5775861" y="4422810"/>
            <a:ext cx="1" cy="4254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Lige forbindelse 51"/>
          <p:cNvCxnSpPr>
            <a:cxnSpLocks/>
          </p:cNvCxnSpPr>
          <p:nvPr/>
        </p:nvCxnSpPr>
        <p:spPr>
          <a:xfrm>
            <a:off x="4666469" y="4424710"/>
            <a:ext cx="0" cy="4238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Lige forbindelse 60"/>
          <p:cNvCxnSpPr>
            <a:cxnSpLocks/>
          </p:cNvCxnSpPr>
          <p:nvPr/>
        </p:nvCxnSpPr>
        <p:spPr>
          <a:xfrm flipH="1">
            <a:off x="4666469" y="3422197"/>
            <a:ext cx="3" cy="3317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Lige forbindelse 62"/>
          <p:cNvCxnSpPr>
            <a:cxnSpLocks/>
          </p:cNvCxnSpPr>
          <p:nvPr/>
        </p:nvCxnSpPr>
        <p:spPr>
          <a:xfrm>
            <a:off x="3571829" y="2316948"/>
            <a:ext cx="0" cy="2039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Lige forbindelse 66"/>
          <p:cNvCxnSpPr>
            <a:cxnSpLocks/>
          </p:cNvCxnSpPr>
          <p:nvPr/>
        </p:nvCxnSpPr>
        <p:spPr>
          <a:xfrm>
            <a:off x="3571425" y="3425413"/>
            <a:ext cx="404" cy="3472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Forbindelse: vinklet 81"/>
          <p:cNvCxnSpPr>
            <a:cxnSpLocks/>
            <a:endCxn id="56" idx="4"/>
          </p:cNvCxnSpPr>
          <p:nvPr/>
        </p:nvCxnSpPr>
        <p:spPr>
          <a:xfrm rot="5400000">
            <a:off x="5869661" y="2974470"/>
            <a:ext cx="2615742" cy="1882640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Lige forbindelse 24"/>
          <p:cNvCxnSpPr>
            <a:cxnSpLocks/>
          </p:cNvCxnSpPr>
          <p:nvPr/>
        </p:nvCxnSpPr>
        <p:spPr>
          <a:xfrm>
            <a:off x="5106838" y="1285909"/>
            <a:ext cx="250867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Lige forbindelse 29"/>
          <p:cNvCxnSpPr>
            <a:cxnSpLocks/>
          </p:cNvCxnSpPr>
          <p:nvPr/>
        </p:nvCxnSpPr>
        <p:spPr>
          <a:xfrm>
            <a:off x="4663321" y="2182563"/>
            <a:ext cx="0" cy="1345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Lige forbindelse 31"/>
          <p:cNvCxnSpPr>
            <a:cxnSpLocks/>
          </p:cNvCxnSpPr>
          <p:nvPr/>
        </p:nvCxnSpPr>
        <p:spPr>
          <a:xfrm>
            <a:off x="4658080" y="1532197"/>
            <a:ext cx="0" cy="1935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Lige forbindelse 37"/>
          <p:cNvCxnSpPr>
            <a:cxnSpLocks/>
          </p:cNvCxnSpPr>
          <p:nvPr/>
        </p:nvCxnSpPr>
        <p:spPr>
          <a:xfrm>
            <a:off x="5775861" y="3429000"/>
            <a:ext cx="0" cy="3410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Lige forbindelse 38"/>
          <p:cNvCxnSpPr>
            <a:cxnSpLocks/>
          </p:cNvCxnSpPr>
          <p:nvPr/>
        </p:nvCxnSpPr>
        <p:spPr>
          <a:xfrm>
            <a:off x="3574564" y="4429044"/>
            <a:ext cx="0" cy="4108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Lige forbindelse 57">
            <a:extLst>
              <a:ext uri="{FF2B5EF4-FFF2-40B4-BE49-F238E27FC236}">
                <a16:creationId xmlns:a16="http://schemas.microsoft.com/office/drawing/2014/main" id="{F5586D20-DCF8-43FD-B03E-EC6F4FD82259}"/>
              </a:ext>
            </a:extLst>
          </p:cNvPr>
          <p:cNvCxnSpPr>
            <a:cxnSpLocks/>
          </p:cNvCxnSpPr>
          <p:nvPr/>
        </p:nvCxnSpPr>
        <p:spPr>
          <a:xfrm>
            <a:off x="5781760" y="2312096"/>
            <a:ext cx="0" cy="2039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Lige forbindelse 58">
            <a:extLst>
              <a:ext uri="{FF2B5EF4-FFF2-40B4-BE49-F238E27FC236}">
                <a16:creationId xmlns:a16="http://schemas.microsoft.com/office/drawing/2014/main" id="{08CC59A9-B0EF-46A8-B3F2-7472B58D068B}"/>
              </a:ext>
            </a:extLst>
          </p:cNvPr>
          <p:cNvCxnSpPr>
            <a:cxnSpLocks/>
          </p:cNvCxnSpPr>
          <p:nvPr/>
        </p:nvCxnSpPr>
        <p:spPr>
          <a:xfrm>
            <a:off x="4663321" y="2316948"/>
            <a:ext cx="0" cy="2039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ekstfelt 1">
            <a:extLst>
              <a:ext uri="{FF2B5EF4-FFF2-40B4-BE49-F238E27FC236}">
                <a16:creationId xmlns:a16="http://schemas.microsoft.com/office/drawing/2014/main" id="{73F1B355-B477-4002-9BB3-11D3B9C7D7A5}"/>
              </a:ext>
            </a:extLst>
          </p:cNvPr>
          <p:cNvSpPr txBox="1"/>
          <p:nvPr/>
        </p:nvSpPr>
        <p:spPr>
          <a:xfrm>
            <a:off x="7426126" y="1127295"/>
            <a:ext cx="1385451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endParaRPr lang="da-DK" sz="800" b="1" dirty="0"/>
          </a:p>
          <a:p>
            <a:pPr lvl="0" algn="ctr"/>
            <a:r>
              <a:rPr lang="da-DK" sz="800" b="1" dirty="0"/>
              <a:t>Dommere</a:t>
            </a:r>
            <a:endParaRPr lang="da-DK" sz="800" dirty="0"/>
          </a:p>
          <a:p>
            <a:pPr lvl="0" algn="ctr"/>
            <a:r>
              <a:rPr lang="da-DK" sz="800" dirty="0"/>
              <a:t>Tina Gehlert Schmidt</a:t>
            </a:r>
          </a:p>
          <a:p>
            <a:pPr lvl="0" algn="ctr"/>
            <a:r>
              <a:rPr lang="da-DK" sz="800" dirty="0"/>
              <a:t>Anne Rode</a:t>
            </a:r>
          </a:p>
          <a:p>
            <a:pPr lvl="0" algn="ctr"/>
            <a:r>
              <a:rPr lang="da-DK" sz="800" dirty="0"/>
              <a:t>Kresten Trolle</a:t>
            </a:r>
          </a:p>
          <a:p>
            <a:pPr lvl="0" algn="ctr"/>
            <a:r>
              <a:rPr lang="da-DK" sz="800" dirty="0"/>
              <a:t>Kristine Bro Holbech</a:t>
            </a:r>
          </a:p>
          <a:p>
            <a:pPr lvl="0" algn="ctr"/>
            <a:r>
              <a:rPr lang="da-DK" sz="800" dirty="0"/>
              <a:t>Iben Lihme Degnbol</a:t>
            </a:r>
          </a:p>
          <a:p>
            <a:pPr lvl="0" algn="ctr"/>
            <a:r>
              <a:rPr lang="da-DK" sz="800" dirty="0"/>
              <a:t>Jakob Julskjær</a:t>
            </a:r>
          </a:p>
          <a:p>
            <a:pPr lvl="0" algn="ctr"/>
            <a:r>
              <a:rPr lang="da-DK" sz="800" dirty="0"/>
              <a:t>Rasmus Foged</a:t>
            </a:r>
          </a:p>
          <a:p>
            <a:pPr lvl="0" algn="ctr"/>
            <a:r>
              <a:rPr lang="da-DK" sz="800" dirty="0"/>
              <a:t>Rasmus Lindhardt</a:t>
            </a:r>
          </a:p>
          <a:p>
            <a:pPr lvl="0" algn="ctr"/>
            <a:endParaRPr lang="da-DK" sz="800" dirty="0"/>
          </a:p>
          <a:p>
            <a:endParaRPr lang="da-DK" dirty="0"/>
          </a:p>
        </p:txBody>
      </p:sp>
      <p:sp>
        <p:nvSpPr>
          <p:cNvPr id="34" name="Tekstfelt 33">
            <a:extLst>
              <a:ext uri="{FF2B5EF4-FFF2-40B4-BE49-F238E27FC236}">
                <a16:creationId xmlns:a16="http://schemas.microsoft.com/office/drawing/2014/main" id="{E9328B5D-69A5-4C68-8E98-50A42E7159F2}"/>
              </a:ext>
            </a:extLst>
          </p:cNvPr>
          <p:cNvSpPr txBox="1"/>
          <p:nvPr/>
        </p:nvSpPr>
        <p:spPr>
          <a:xfrm>
            <a:off x="3154333" y="4190460"/>
            <a:ext cx="11845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/>
              <a:t>Lene Kirkegaard</a:t>
            </a:r>
          </a:p>
        </p:txBody>
      </p:sp>
      <p:sp>
        <p:nvSpPr>
          <p:cNvPr id="54" name="Tekstfelt 53">
            <a:extLst>
              <a:ext uri="{FF2B5EF4-FFF2-40B4-BE49-F238E27FC236}">
                <a16:creationId xmlns:a16="http://schemas.microsoft.com/office/drawing/2014/main" id="{A9D2C9E8-B733-4739-ACD6-DBB22E4447F2}"/>
              </a:ext>
            </a:extLst>
          </p:cNvPr>
          <p:cNvSpPr txBox="1"/>
          <p:nvPr/>
        </p:nvSpPr>
        <p:spPr>
          <a:xfrm>
            <a:off x="3149980" y="4015689"/>
            <a:ext cx="11845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/>
              <a:t>Anders H. Povlsen</a:t>
            </a:r>
          </a:p>
        </p:txBody>
      </p:sp>
      <p:sp>
        <p:nvSpPr>
          <p:cNvPr id="60" name="Tekstfelt 59">
            <a:extLst>
              <a:ext uri="{FF2B5EF4-FFF2-40B4-BE49-F238E27FC236}">
                <a16:creationId xmlns:a16="http://schemas.microsoft.com/office/drawing/2014/main" id="{B27F191B-D348-4982-9A75-76EE84BC96A8}"/>
              </a:ext>
            </a:extLst>
          </p:cNvPr>
          <p:cNvSpPr txBox="1"/>
          <p:nvPr/>
        </p:nvSpPr>
        <p:spPr>
          <a:xfrm>
            <a:off x="4143470" y="4015689"/>
            <a:ext cx="112569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/>
              <a:t>Frederik K. Rosendahl	</a:t>
            </a:r>
          </a:p>
        </p:txBody>
      </p:sp>
      <p:sp>
        <p:nvSpPr>
          <p:cNvPr id="62" name="Tekstfelt 61">
            <a:extLst>
              <a:ext uri="{FF2B5EF4-FFF2-40B4-BE49-F238E27FC236}">
                <a16:creationId xmlns:a16="http://schemas.microsoft.com/office/drawing/2014/main" id="{3257E4B6-B733-4C21-BCC2-27ACBCDFAA3E}"/>
              </a:ext>
            </a:extLst>
          </p:cNvPr>
          <p:cNvSpPr txBox="1"/>
          <p:nvPr/>
        </p:nvSpPr>
        <p:spPr>
          <a:xfrm>
            <a:off x="4146108" y="4191858"/>
            <a:ext cx="11845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/>
              <a:t>Mai T. Nguyen</a:t>
            </a:r>
          </a:p>
        </p:txBody>
      </p:sp>
      <p:sp>
        <p:nvSpPr>
          <p:cNvPr id="64" name="Tekstfelt 63">
            <a:extLst>
              <a:ext uri="{FF2B5EF4-FFF2-40B4-BE49-F238E27FC236}">
                <a16:creationId xmlns:a16="http://schemas.microsoft.com/office/drawing/2014/main" id="{989CD84D-C826-47E1-91C0-3FFBEF13BCFC}"/>
              </a:ext>
            </a:extLst>
          </p:cNvPr>
          <p:cNvSpPr txBox="1"/>
          <p:nvPr/>
        </p:nvSpPr>
        <p:spPr>
          <a:xfrm>
            <a:off x="5280472" y="4015214"/>
            <a:ext cx="77699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/>
              <a:t>Jonas T. Bak</a:t>
            </a:r>
          </a:p>
        </p:txBody>
      </p:sp>
      <p:sp>
        <p:nvSpPr>
          <p:cNvPr id="65" name="Tekstfelt 64">
            <a:extLst>
              <a:ext uri="{FF2B5EF4-FFF2-40B4-BE49-F238E27FC236}">
                <a16:creationId xmlns:a16="http://schemas.microsoft.com/office/drawing/2014/main" id="{7595F049-AEAB-4545-8C95-8C3C34627C66}"/>
              </a:ext>
            </a:extLst>
          </p:cNvPr>
          <p:cNvSpPr txBox="1"/>
          <p:nvPr/>
        </p:nvSpPr>
        <p:spPr>
          <a:xfrm>
            <a:off x="5288861" y="4191858"/>
            <a:ext cx="11845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/>
              <a:t>Mette Hagen</a:t>
            </a:r>
          </a:p>
        </p:txBody>
      </p:sp>
      <p:sp>
        <p:nvSpPr>
          <p:cNvPr id="68" name="Tekstfelt 67">
            <a:extLst>
              <a:ext uri="{FF2B5EF4-FFF2-40B4-BE49-F238E27FC236}">
                <a16:creationId xmlns:a16="http://schemas.microsoft.com/office/drawing/2014/main" id="{B4122CB5-2344-4564-9DBE-A8FB98346EF1}"/>
              </a:ext>
            </a:extLst>
          </p:cNvPr>
          <p:cNvSpPr txBox="1"/>
          <p:nvPr/>
        </p:nvSpPr>
        <p:spPr>
          <a:xfrm>
            <a:off x="6135675" y="4200247"/>
            <a:ext cx="11845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 dirty="0"/>
              <a:t>Susanne Eskesen</a:t>
            </a:r>
          </a:p>
        </p:txBody>
      </p:sp>
    </p:spTree>
    <p:extLst>
      <p:ext uri="{BB962C8B-B14F-4D97-AF65-F5344CB8AC3E}">
        <p14:creationId xmlns:p14="http://schemas.microsoft.com/office/powerpoint/2010/main" val="630934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1185</TotalTime>
  <Words>93</Words>
  <Application>Microsoft Office PowerPoint</Application>
  <PresentationFormat>Widescreen</PresentationFormat>
  <Paragraphs>44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Simone Kragh Andresen</dc:creator>
  <cp:lastModifiedBy>Christina Margrethe Juhler</cp:lastModifiedBy>
  <cp:revision>67</cp:revision>
  <cp:lastPrinted>2025-04-11T08:32:06Z</cp:lastPrinted>
  <dcterms:created xsi:type="dcterms:W3CDTF">2017-11-29T07:13:20Z</dcterms:created>
  <dcterms:modified xsi:type="dcterms:W3CDTF">2025-04-11T08:32:29Z</dcterms:modified>
</cp:coreProperties>
</file>